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7.wmf" ContentType="image/x-wmf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8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4.jpeg" ContentType="image/jpeg"/>
  <Override PartName="/ppt/media/image25.png" ContentType="image/png"/>
  <Override PartName="/ppt/media/image26.jpeg" ContentType="image/jpe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25"/>
          <p:cNvSpPr/>
          <p:nvPr/>
        </p:nvSpPr>
        <p:spPr>
          <a:xfrm>
            <a:off x="0" y="6486480"/>
            <a:ext cx="12189960" cy="36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tangle 27"/>
          <p:cNvSpPr/>
          <p:nvPr/>
        </p:nvSpPr>
        <p:spPr>
          <a:xfrm rot="10800000">
            <a:off x="2160" y="6488280"/>
            <a:ext cx="3027600" cy="369720"/>
          </a:xfrm>
          <a:custGeom>
            <a:avLst/>
            <a:gdLst/>
            <a:ahLst/>
            <a:rect l="l" t="t" r="r" b="b"/>
            <a:pathLst>
              <a:path w="3079129" h="375518">
                <a:moveTo>
                  <a:pt x="0" y="0"/>
                </a:moveTo>
                <a:lnTo>
                  <a:pt x="3078898" y="1924"/>
                </a:lnTo>
                <a:cubicBezTo>
                  <a:pt x="3077610" y="124732"/>
                  <a:pt x="3080026" y="252710"/>
                  <a:pt x="3078738" y="375518"/>
                </a:cubicBezTo>
                <a:lnTo>
                  <a:pt x="205109" y="3752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Рисунок 43" descr=""/>
          <p:cNvPicPr/>
          <p:nvPr/>
        </p:nvPicPr>
        <p:blipFill>
          <a:blip r:embed="rId2"/>
          <a:stretch/>
        </p:blipFill>
        <p:spPr>
          <a:xfrm>
            <a:off x="10256400" y="6569280"/>
            <a:ext cx="1316880" cy="224640"/>
          </a:xfrm>
          <a:prstGeom prst="rect">
            <a:avLst/>
          </a:prstGeom>
          <a:ln w="0">
            <a:noFill/>
          </a:ln>
        </p:spPr>
      </p:pic>
      <p:grpSp>
        <p:nvGrpSpPr>
          <p:cNvPr id="3" name="Group 23"/>
          <p:cNvGrpSpPr/>
          <p:nvPr/>
        </p:nvGrpSpPr>
        <p:grpSpPr>
          <a:xfrm>
            <a:off x="-261000" y="290520"/>
            <a:ext cx="174240" cy="1339560"/>
            <a:chOff x="-261000" y="290520"/>
            <a:chExt cx="174240" cy="1339560"/>
          </a:xfrm>
        </p:grpSpPr>
        <p:sp>
          <p:nvSpPr>
            <p:cNvPr id="4" name="Straight Connector 15"/>
            <p:cNvSpPr/>
            <p:nvPr/>
          </p:nvSpPr>
          <p:spPr>
            <a:xfrm flipH="1">
              <a:off x="-261000" y="2905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Straight Connector 16"/>
            <p:cNvSpPr/>
            <p:nvPr/>
          </p:nvSpPr>
          <p:spPr>
            <a:xfrm flipH="1">
              <a:off x="-261000" y="16297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" name="Straight Connector 30"/>
          <p:cNvSpPr/>
          <p:nvPr/>
        </p:nvSpPr>
        <p:spPr>
          <a:xfrm flipV="1">
            <a:off x="116287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Straight Connector 32"/>
          <p:cNvSpPr/>
          <p:nvPr/>
        </p:nvSpPr>
        <p:spPr>
          <a:xfrm flipV="1">
            <a:off x="56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Straight Connector 33"/>
          <p:cNvSpPr/>
          <p:nvPr/>
        </p:nvSpPr>
        <p:spPr>
          <a:xfrm flipV="1">
            <a:off x="767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Straight Connector 34"/>
          <p:cNvSpPr/>
          <p:nvPr/>
        </p:nvSpPr>
        <p:spPr>
          <a:xfrm flipV="1">
            <a:off x="74386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Straight Connector 35"/>
          <p:cNvSpPr/>
          <p:nvPr/>
        </p:nvSpPr>
        <p:spPr>
          <a:xfrm flipV="1">
            <a:off x="62103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Straight Connector 36"/>
          <p:cNvSpPr/>
          <p:nvPr/>
        </p:nvSpPr>
        <p:spPr>
          <a:xfrm flipV="1">
            <a:off x="59781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Straight Connector 37"/>
          <p:cNvSpPr/>
          <p:nvPr/>
        </p:nvSpPr>
        <p:spPr>
          <a:xfrm flipV="1">
            <a:off x="47581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Straight Connector 38"/>
          <p:cNvSpPr/>
          <p:nvPr/>
        </p:nvSpPr>
        <p:spPr>
          <a:xfrm flipV="1">
            <a:off x="45259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" name="Group 24"/>
          <p:cNvGrpSpPr/>
          <p:nvPr/>
        </p:nvGrpSpPr>
        <p:grpSpPr>
          <a:xfrm>
            <a:off x="12306600" y="290520"/>
            <a:ext cx="173880" cy="1339560"/>
            <a:chOff x="12306600" y="290520"/>
            <a:chExt cx="173880" cy="1339560"/>
          </a:xfrm>
        </p:grpSpPr>
        <p:sp>
          <p:nvSpPr>
            <p:cNvPr id="15" name="Straight Connector 39"/>
            <p:cNvSpPr/>
            <p:nvPr/>
          </p:nvSpPr>
          <p:spPr>
            <a:xfrm flipH="1">
              <a:off x="12306600" y="2905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Straight Connector 40"/>
            <p:cNvSpPr/>
            <p:nvPr/>
          </p:nvSpPr>
          <p:spPr>
            <a:xfrm flipH="1">
              <a:off x="12306600" y="16297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" name="Page#"/>
          <p:cNvSpPr/>
          <p:nvPr/>
        </p:nvSpPr>
        <p:spPr>
          <a:xfrm>
            <a:off x="86040" y="6620760"/>
            <a:ext cx="505440" cy="1198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spcBef>
                <a:spcPts val="241"/>
              </a:spcBef>
              <a:buNone/>
            </a:pPr>
            <a:fld id="{8DF3955E-49FD-45F9-A4A2-3A96732A423D}" type="slidenum">
              <a:rPr b="1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&lt;номер&gt;</a:t>
            </a:fld>
            <a:r>
              <a:rPr b="0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 </a:t>
            </a:r>
            <a:r>
              <a:rPr b="0" lang="en-GB" sz="1200" spc="-1" strike="noStrike">
                <a:solidFill>
                  <a:srgbClr val="ffffff"/>
                </a:solidFill>
                <a:latin typeface="Verdana"/>
                <a:ea typeface="SimHei"/>
              </a:rPr>
              <a:t>|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" name="bmkFldAdditionalInfo"/>
          <p:cNvSpPr/>
          <p:nvPr/>
        </p:nvSpPr>
        <p:spPr>
          <a:xfrm>
            <a:off x="680040" y="6595560"/>
            <a:ext cx="4538520" cy="1450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spcBef>
                <a:spcPts val="524"/>
              </a:spcBef>
              <a:buNone/>
            </a:pPr>
            <a:r>
              <a:rPr b="0" lang="ru-RU" sz="1050" spc="-1" strike="noStrike">
                <a:solidFill>
                  <a:srgbClr val="ffffff"/>
                </a:solidFill>
                <a:latin typeface="Verdana"/>
                <a:ea typeface="SimHei"/>
              </a:rPr>
              <a:t>Сервисная политика по коммерческой автоматике «до 100 у.е.»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19" name="Graphic 15" descr=""/>
          <p:cNvPicPr/>
          <p:nvPr/>
        </p:nvPicPr>
        <p:blipFill>
          <a:blip r:embed="rId3"/>
          <a:stretch/>
        </p:blipFill>
        <p:spPr>
          <a:xfrm>
            <a:off x="9171360" y="578160"/>
            <a:ext cx="2424240" cy="415080"/>
          </a:xfrm>
          <a:prstGeom prst="rect">
            <a:avLst/>
          </a:prstGeom>
          <a:ln w="0">
            <a:noFill/>
          </a:ln>
        </p:spPr>
      </p:pic>
      <p:sp>
        <p:nvSpPr>
          <p:cNvPr id="20" name="Прямоугольник 1"/>
          <p:cNvSpPr/>
          <p:nvPr/>
        </p:nvSpPr>
        <p:spPr>
          <a:xfrm>
            <a:off x="10125000" y="6552360"/>
            <a:ext cx="1796400" cy="2520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2d7db"/>
            </a:gs>
            <a:gs pos="100000">
              <a:srgbClr val="b4bcc3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25"/>
          <p:cNvSpPr/>
          <p:nvPr/>
        </p:nvSpPr>
        <p:spPr>
          <a:xfrm>
            <a:off x="0" y="6486480"/>
            <a:ext cx="12189960" cy="36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Rectangle 27"/>
          <p:cNvSpPr/>
          <p:nvPr/>
        </p:nvSpPr>
        <p:spPr>
          <a:xfrm rot="10800000">
            <a:off x="2160" y="6488280"/>
            <a:ext cx="3027600" cy="369720"/>
          </a:xfrm>
          <a:custGeom>
            <a:avLst/>
            <a:gdLst/>
            <a:ahLst/>
            <a:rect l="l" t="t" r="r" b="b"/>
            <a:pathLst>
              <a:path w="3079129" h="375518">
                <a:moveTo>
                  <a:pt x="0" y="0"/>
                </a:moveTo>
                <a:lnTo>
                  <a:pt x="3078898" y="1924"/>
                </a:lnTo>
                <a:cubicBezTo>
                  <a:pt x="3077610" y="124732"/>
                  <a:pt x="3080026" y="252710"/>
                  <a:pt x="3078738" y="375518"/>
                </a:cubicBezTo>
                <a:lnTo>
                  <a:pt x="205109" y="3752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" name="Рисунок 43" descr=""/>
          <p:cNvPicPr/>
          <p:nvPr/>
        </p:nvPicPr>
        <p:blipFill>
          <a:blip r:embed="rId2"/>
          <a:stretch/>
        </p:blipFill>
        <p:spPr>
          <a:xfrm>
            <a:off x="10256400" y="6569280"/>
            <a:ext cx="1316880" cy="224640"/>
          </a:xfrm>
          <a:prstGeom prst="rect">
            <a:avLst/>
          </a:prstGeom>
          <a:ln w="0">
            <a:noFill/>
          </a:ln>
        </p:spPr>
      </p:pic>
      <p:grpSp>
        <p:nvGrpSpPr>
          <p:cNvPr id="62" name="Group 23"/>
          <p:cNvGrpSpPr/>
          <p:nvPr/>
        </p:nvGrpSpPr>
        <p:grpSpPr>
          <a:xfrm>
            <a:off x="-261000" y="290520"/>
            <a:ext cx="174240" cy="1339560"/>
            <a:chOff x="-261000" y="290520"/>
            <a:chExt cx="174240" cy="1339560"/>
          </a:xfrm>
        </p:grpSpPr>
        <p:sp>
          <p:nvSpPr>
            <p:cNvPr id="63" name="Straight Connector 15"/>
            <p:cNvSpPr/>
            <p:nvPr/>
          </p:nvSpPr>
          <p:spPr>
            <a:xfrm flipH="1">
              <a:off x="-261000" y="2905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" name="Straight Connector 16"/>
            <p:cNvSpPr/>
            <p:nvPr/>
          </p:nvSpPr>
          <p:spPr>
            <a:xfrm flipH="1">
              <a:off x="-261000" y="16297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5" name="Straight Connector 30"/>
          <p:cNvSpPr/>
          <p:nvPr/>
        </p:nvSpPr>
        <p:spPr>
          <a:xfrm flipV="1">
            <a:off x="116287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Straight Connector 32"/>
          <p:cNvSpPr/>
          <p:nvPr/>
        </p:nvSpPr>
        <p:spPr>
          <a:xfrm flipV="1">
            <a:off x="56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Straight Connector 33"/>
          <p:cNvSpPr/>
          <p:nvPr/>
        </p:nvSpPr>
        <p:spPr>
          <a:xfrm flipV="1">
            <a:off x="767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Straight Connector 34"/>
          <p:cNvSpPr/>
          <p:nvPr/>
        </p:nvSpPr>
        <p:spPr>
          <a:xfrm flipV="1">
            <a:off x="74386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Straight Connector 35"/>
          <p:cNvSpPr/>
          <p:nvPr/>
        </p:nvSpPr>
        <p:spPr>
          <a:xfrm flipV="1">
            <a:off x="62103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Straight Connector 36"/>
          <p:cNvSpPr/>
          <p:nvPr/>
        </p:nvSpPr>
        <p:spPr>
          <a:xfrm flipV="1">
            <a:off x="59781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Straight Connector 37"/>
          <p:cNvSpPr/>
          <p:nvPr/>
        </p:nvSpPr>
        <p:spPr>
          <a:xfrm flipV="1">
            <a:off x="47581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Straight Connector 38"/>
          <p:cNvSpPr/>
          <p:nvPr/>
        </p:nvSpPr>
        <p:spPr>
          <a:xfrm flipV="1">
            <a:off x="45259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3" name="Group 24"/>
          <p:cNvGrpSpPr/>
          <p:nvPr/>
        </p:nvGrpSpPr>
        <p:grpSpPr>
          <a:xfrm>
            <a:off x="12306600" y="290520"/>
            <a:ext cx="173880" cy="1339560"/>
            <a:chOff x="12306600" y="290520"/>
            <a:chExt cx="173880" cy="1339560"/>
          </a:xfrm>
        </p:grpSpPr>
        <p:sp>
          <p:nvSpPr>
            <p:cNvPr id="74" name="Straight Connector 39"/>
            <p:cNvSpPr/>
            <p:nvPr/>
          </p:nvSpPr>
          <p:spPr>
            <a:xfrm flipH="1">
              <a:off x="12306600" y="2905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Straight Connector 40"/>
            <p:cNvSpPr/>
            <p:nvPr/>
          </p:nvSpPr>
          <p:spPr>
            <a:xfrm flipH="1">
              <a:off x="12306600" y="16297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6" name="Page#"/>
          <p:cNvSpPr/>
          <p:nvPr/>
        </p:nvSpPr>
        <p:spPr>
          <a:xfrm>
            <a:off x="86040" y="6620760"/>
            <a:ext cx="505440" cy="1198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spcBef>
                <a:spcPts val="241"/>
              </a:spcBef>
              <a:buNone/>
            </a:pPr>
            <a:fld id="{44D83657-6EFB-4A02-B9BC-054A5F4363ED}" type="slidenum">
              <a:rPr b="1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&lt;номер&gt;</a:t>
            </a:fld>
            <a:r>
              <a:rPr b="0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 </a:t>
            </a:r>
            <a:r>
              <a:rPr b="0" lang="en-GB" sz="1200" spc="-1" strike="noStrike">
                <a:solidFill>
                  <a:srgbClr val="ffffff"/>
                </a:solidFill>
                <a:latin typeface="Verdana"/>
                <a:ea typeface="SimHei"/>
              </a:rPr>
              <a:t>|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77" name="bmkFldAdditionalInfo"/>
          <p:cNvSpPr/>
          <p:nvPr/>
        </p:nvSpPr>
        <p:spPr>
          <a:xfrm>
            <a:off x="680040" y="6595560"/>
            <a:ext cx="4898520" cy="1450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spcBef>
                <a:spcPts val="524"/>
              </a:spcBef>
              <a:buNone/>
            </a:pPr>
            <a:r>
              <a:rPr b="0" lang="ru-RU" sz="1050" spc="-1" strike="noStrike">
                <a:solidFill>
                  <a:srgbClr val="ffffff"/>
                </a:solidFill>
                <a:latin typeface="Verdana"/>
                <a:ea typeface="SimHei"/>
              </a:rPr>
              <a:t>Сервисная политика по коммерческой автоматике «до 100 у.е.»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78" name="Graphic 2" descr=""/>
          <p:cNvPicPr/>
          <p:nvPr/>
        </p:nvPicPr>
        <p:blipFill>
          <a:blip r:embed="rId3"/>
          <a:stretch/>
        </p:blipFill>
        <p:spPr>
          <a:xfrm>
            <a:off x="6687360" y="1534320"/>
            <a:ext cx="6030360" cy="496584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25"/>
          <p:cNvSpPr/>
          <p:nvPr/>
        </p:nvSpPr>
        <p:spPr>
          <a:xfrm>
            <a:off x="0" y="6486480"/>
            <a:ext cx="12189960" cy="36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Rectangle 27"/>
          <p:cNvSpPr/>
          <p:nvPr/>
        </p:nvSpPr>
        <p:spPr>
          <a:xfrm rot="10800000">
            <a:off x="2160" y="6488280"/>
            <a:ext cx="3027600" cy="369720"/>
          </a:xfrm>
          <a:custGeom>
            <a:avLst/>
            <a:gdLst/>
            <a:ahLst/>
            <a:rect l="l" t="t" r="r" b="b"/>
            <a:pathLst>
              <a:path w="3079129" h="375518">
                <a:moveTo>
                  <a:pt x="0" y="0"/>
                </a:moveTo>
                <a:lnTo>
                  <a:pt x="3078898" y="1924"/>
                </a:lnTo>
                <a:cubicBezTo>
                  <a:pt x="3077610" y="124732"/>
                  <a:pt x="3080026" y="252710"/>
                  <a:pt x="3078738" y="375518"/>
                </a:cubicBezTo>
                <a:lnTo>
                  <a:pt x="205109" y="3752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Рисунок 43" descr=""/>
          <p:cNvPicPr/>
          <p:nvPr/>
        </p:nvPicPr>
        <p:blipFill>
          <a:blip r:embed="rId2"/>
          <a:stretch/>
        </p:blipFill>
        <p:spPr>
          <a:xfrm>
            <a:off x="10256400" y="6569280"/>
            <a:ext cx="1316880" cy="224640"/>
          </a:xfrm>
          <a:prstGeom prst="rect">
            <a:avLst/>
          </a:prstGeom>
          <a:ln w="0">
            <a:noFill/>
          </a:ln>
        </p:spPr>
      </p:pic>
      <p:grpSp>
        <p:nvGrpSpPr>
          <p:cNvPr id="120" name="Group 23"/>
          <p:cNvGrpSpPr/>
          <p:nvPr/>
        </p:nvGrpSpPr>
        <p:grpSpPr>
          <a:xfrm>
            <a:off x="-261000" y="290520"/>
            <a:ext cx="174240" cy="1339560"/>
            <a:chOff x="-261000" y="290520"/>
            <a:chExt cx="174240" cy="1339560"/>
          </a:xfrm>
        </p:grpSpPr>
        <p:sp>
          <p:nvSpPr>
            <p:cNvPr id="121" name="Straight Connector 15"/>
            <p:cNvSpPr/>
            <p:nvPr/>
          </p:nvSpPr>
          <p:spPr>
            <a:xfrm flipH="1">
              <a:off x="-261000" y="2905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Straight Connector 16"/>
            <p:cNvSpPr/>
            <p:nvPr/>
          </p:nvSpPr>
          <p:spPr>
            <a:xfrm flipH="1">
              <a:off x="-261000" y="16297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3" name="Straight Connector 30"/>
          <p:cNvSpPr/>
          <p:nvPr/>
        </p:nvSpPr>
        <p:spPr>
          <a:xfrm flipV="1">
            <a:off x="116287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Straight Connector 32"/>
          <p:cNvSpPr/>
          <p:nvPr/>
        </p:nvSpPr>
        <p:spPr>
          <a:xfrm flipV="1">
            <a:off x="56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Straight Connector 33"/>
          <p:cNvSpPr/>
          <p:nvPr/>
        </p:nvSpPr>
        <p:spPr>
          <a:xfrm flipV="1">
            <a:off x="767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Straight Connector 34"/>
          <p:cNvSpPr/>
          <p:nvPr/>
        </p:nvSpPr>
        <p:spPr>
          <a:xfrm flipV="1">
            <a:off x="74386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Straight Connector 35"/>
          <p:cNvSpPr/>
          <p:nvPr/>
        </p:nvSpPr>
        <p:spPr>
          <a:xfrm flipV="1">
            <a:off x="62103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Straight Connector 36"/>
          <p:cNvSpPr/>
          <p:nvPr/>
        </p:nvSpPr>
        <p:spPr>
          <a:xfrm flipV="1">
            <a:off x="59781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Straight Connector 37"/>
          <p:cNvSpPr/>
          <p:nvPr/>
        </p:nvSpPr>
        <p:spPr>
          <a:xfrm flipV="1">
            <a:off x="47581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Straight Connector 38"/>
          <p:cNvSpPr/>
          <p:nvPr/>
        </p:nvSpPr>
        <p:spPr>
          <a:xfrm flipV="1">
            <a:off x="45259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1" name="Group 24"/>
          <p:cNvGrpSpPr/>
          <p:nvPr/>
        </p:nvGrpSpPr>
        <p:grpSpPr>
          <a:xfrm>
            <a:off x="12306600" y="290520"/>
            <a:ext cx="173880" cy="1339560"/>
            <a:chOff x="12306600" y="290520"/>
            <a:chExt cx="173880" cy="1339560"/>
          </a:xfrm>
        </p:grpSpPr>
        <p:sp>
          <p:nvSpPr>
            <p:cNvPr id="132" name="Straight Connector 39"/>
            <p:cNvSpPr/>
            <p:nvPr/>
          </p:nvSpPr>
          <p:spPr>
            <a:xfrm flipH="1">
              <a:off x="12306600" y="2905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Straight Connector 40"/>
            <p:cNvSpPr/>
            <p:nvPr/>
          </p:nvSpPr>
          <p:spPr>
            <a:xfrm flipH="1">
              <a:off x="12306600" y="16297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4" name="Page#"/>
          <p:cNvSpPr/>
          <p:nvPr/>
        </p:nvSpPr>
        <p:spPr>
          <a:xfrm>
            <a:off x="86040" y="6620760"/>
            <a:ext cx="505440" cy="1198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spcBef>
                <a:spcPts val="241"/>
              </a:spcBef>
              <a:buNone/>
            </a:pPr>
            <a:fld id="{6DB824DE-739E-4E9A-BF3E-56B77BE8CC5C}" type="slidenum">
              <a:rPr b="1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&lt;номер&gt;</a:t>
            </a:fld>
            <a:r>
              <a:rPr b="0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 </a:t>
            </a:r>
            <a:r>
              <a:rPr b="0" lang="en-GB" sz="1200" spc="-1" strike="noStrike">
                <a:solidFill>
                  <a:srgbClr val="ffffff"/>
                </a:solidFill>
                <a:latin typeface="Verdana"/>
                <a:ea typeface="SimHei"/>
              </a:rPr>
              <a:t>|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5" name="bmkFldAdditionalInfo"/>
          <p:cNvSpPr/>
          <p:nvPr/>
        </p:nvSpPr>
        <p:spPr>
          <a:xfrm>
            <a:off x="680040" y="6595560"/>
            <a:ext cx="4538520" cy="1450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spcBef>
                <a:spcPts val="524"/>
              </a:spcBef>
              <a:buNone/>
            </a:pPr>
            <a:r>
              <a:rPr b="0" lang="ru-RU" sz="1050" spc="-1" strike="noStrike">
                <a:solidFill>
                  <a:srgbClr val="ffffff"/>
                </a:solidFill>
                <a:latin typeface="Verdana"/>
                <a:ea typeface="SimHei"/>
              </a:rPr>
              <a:t>Сервисная политика по коммерческой автоматике «до 100 у.е.»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2d7db"/>
            </a:gs>
            <a:gs pos="100000">
              <a:srgbClr val="b4bcc3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25"/>
          <p:cNvSpPr/>
          <p:nvPr/>
        </p:nvSpPr>
        <p:spPr>
          <a:xfrm>
            <a:off x="0" y="6486480"/>
            <a:ext cx="12189960" cy="36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Rectangle 27"/>
          <p:cNvSpPr/>
          <p:nvPr/>
        </p:nvSpPr>
        <p:spPr>
          <a:xfrm rot="10800000">
            <a:off x="2160" y="6488280"/>
            <a:ext cx="3027600" cy="369720"/>
          </a:xfrm>
          <a:custGeom>
            <a:avLst/>
            <a:gdLst/>
            <a:ahLst/>
            <a:rect l="l" t="t" r="r" b="b"/>
            <a:pathLst>
              <a:path w="3079129" h="375518">
                <a:moveTo>
                  <a:pt x="0" y="0"/>
                </a:moveTo>
                <a:lnTo>
                  <a:pt x="3078898" y="1924"/>
                </a:lnTo>
                <a:cubicBezTo>
                  <a:pt x="3077610" y="124732"/>
                  <a:pt x="3080026" y="252710"/>
                  <a:pt x="3078738" y="375518"/>
                </a:cubicBezTo>
                <a:lnTo>
                  <a:pt x="205109" y="3752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Рисунок 43" descr=""/>
          <p:cNvPicPr/>
          <p:nvPr/>
        </p:nvPicPr>
        <p:blipFill>
          <a:blip r:embed="rId2"/>
          <a:stretch/>
        </p:blipFill>
        <p:spPr>
          <a:xfrm>
            <a:off x="10256400" y="6569280"/>
            <a:ext cx="1316880" cy="224640"/>
          </a:xfrm>
          <a:prstGeom prst="rect">
            <a:avLst/>
          </a:prstGeom>
          <a:ln w="0">
            <a:noFill/>
          </a:ln>
        </p:spPr>
      </p:pic>
      <p:grpSp>
        <p:nvGrpSpPr>
          <p:cNvPr id="177" name="Group 23"/>
          <p:cNvGrpSpPr/>
          <p:nvPr/>
        </p:nvGrpSpPr>
        <p:grpSpPr>
          <a:xfrm>
            <a:off x="-261000" y="290520"/>
            <a:ext cx="174240" cy="1339560"/>
            <a:chOff x="-261000" y="290520"/>
            <a:chExt cx="174240" cy="1339560"/>
          </a:xfrm>
        </p:grpSpPr>
        <p:sp>
          <p:nvSpPr>
            <p:cNvPr id="178" name="Straight Connector 15"/>
            <p:cNvSpPr/>
            <p:nvPr/>
          </p:nvSpPr>
          <p:spPr>
            <a:xfrm flipH="1">
              <a:off x="-261000" y="2905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" name="Straight Connector 16"/>
            <p:cNvSpPr/>
            <p:nvPr/>
          </p:nvSpPr>
          <p:spPr>
            <a:xfrm flipH="1">
              <a:off x="-261000" y="16297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0" name="Straight Connector 30"/>
          <p:cNvSpPr/>
          <p:nvPr/>
        </p:nvSpPr>
        <p:spPr>
          <a:xfrm flipV="1">
            <a:off x="116287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Straight Connector 32"/>
          <p:cNvSpPr/>
          <p:nvPr/>
        </p:nvSpPr>
        <p:spPr>
          <a:xfrm flipV="1">
            <a:off x="56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Straight Connector 33"/>
          <p:cNvSpPr/>
          <p:nvPr/>
        </p:nvSpPr>
        <p:spPr>
          <a:xfrm flipV="1">
            <a:off x="767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Straight Connector 34"/>
          <p:cNvSpPr/>
          <p:nvPr/>
        </p:nvSpPr>
        <p:spPr>
          <a:xfrm flipV="1">
            <a:off x="74386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Straight Connector 35"/>
          <p:cNvSpPr/>
          <p:nvPr/>
        </p:nvSpPr>
        <p:spPr>
          <a:xfrm flipV="1">
            <a:off x="62103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Straight Connector 36"/>
          <p:cNvSpPr/>
          <p:nvPr/>
        </p:nvSpPr>
        <p:spPr>
          <a:xfrm flipV="1">
            <a:off x="59781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Straight Connector 37"/>
          <p:cNvSpPr/>
          <p:nvPr/>
        </p:nvSpPr>
        <p:spPr>
          <a:xfrm flipV="1">
            <a:off x="47581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Straight Connector 38"/>
          <p:cNvSpPr/>
          <p:nvPr/>
        </p:nvSpPr>
        <p:spPr>
          <a:xfrm flipV="1">
            <a:off x="45259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8" name="Group 24"/>
          <p:cNvGrpSpPr/>
          <p:nvPr/>
        </p:nvGrpSpPr>
        <p:grpSpPr>
          <a:xfrm>
            <a:off x="12306600" y="290520"/>
            <a:ext cx="173880" cy="1339560"/>
            <a:chOff x="12306600" y="290520"/>
            <a:chExt cx="173880" cy="1339560"/>
          </a:xfrm>
        </p:grpSpPr>
        <p:sp>
          <p:nvSpPr>
            <p:cNvPr id="189" name="Straight Connector 39"/>
            <p:cNvSpPr/>
            <p:nvPr/>
          </p:nvSpPr>
          <p:spPr>
            <a:xfrm flipH="1">
              <a:off x="12306600" y="2905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Straight Connector 40"/>
            <p:cNvSpPr/>
            <p:nvPr/>
          </p:nvSpPr>
          <p:spPr>
            <a:xfrm flipH="1">
              <a:off x="12306600" y="16297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1" name="Page#"/>
          <p:cNvSpPr/>
          <p:nvPr/>
        </p:nvSpPr>
        <p:spPr>
          <a:xfrm>
            <a:off x="86040" y="6620760"/>
            <a:ext cx="505440" cy="1198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spcBef>
                <a:spcPts val="241"/>
              </a:spcBef>
              <a:buNone/>
            </a:pPr>
            <a:fld id="{0027868C-D544-4105-8D06-89F140167761}" type="slidenum">
              <a:rPr b="1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&lt;номер&gt;</a:t>
            </a:fld>
            <a:r>
              <a:rPr b="0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 </a:t>
            </a:r>
            <a:r>
              <a:rPr b="0" lang="en-GB" sz="1200" spc="-1" strike="noStrike">
                <a:solidFill>
                  <a:srgbClr val="ffffff"/>
                </a:solidFill>
                <a:latin typeface="Verdana"/>
                <a:ea typeface="SimHei"/>
              </a:rPr>
              <a:t>|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2" name="bmkFldAdditionalInfo"/>
          <p:cNvSpPr/>
          <p:nvPr/>
        </p:nvSpPr>
        <p:spPr>
          <a:xfrm>
            <a:off x="680040" y="6595560"/>
            <a:ext cx="4898520" cy="1450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spcBef>
                <a:spcPts val="524"/>
              </a:spcBef>
              <a:buNone/>
            </a:pPr>
            <a:r>
              <a:rPr b="0" lang="ru-RU" sz="1050" spc="-1" strike="noStrike">
                <a:solidFill>
                  <a:srgbClr val="ffffff"/>
                </a:solidFill>
                <a:latin typeface="Verdana"/>
                <a:ea typeface="SimHei"/>
              </a:rPr>
              <a:t>Сервисная политика по коммерческой автоматике «до 100 у.е.»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193" name="Graphic 2" descr=""/>
          <p:cNvPicPr/>
          <p:nvPr/>
        </p:nvPicPr>
        <p:blipFill>
          <a:blip r:embed="rId3"/>
          <a:stretch/>
        </p:blipFill>
        <p:spPr>
          <a:xfrm>
            <a:off x="6687360" y="1534320"/>
            <a:ext cx="6030360" cy="4965840"/>
          </a:xfrm>
          <a:prstGeom prst="rect">
            <a:avLst/>
          </a:prstGeom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Прямоугольник 25" hidden="1"/>
          <p:cNvSpPr/>
          <p:nvPr/>
        </p:nvSpPr>
        <p:spPr>
          <a:xfrm>
            <a:off x="0" y="6486480"/>
            <a:ext cx="12189960" cy="36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Rectangle 27" hidden="1"/>
          <p:cNvSpPr/>
          <p:nvPr/>
        </p:nvSpPr>
        <p:spPr>
          <a:xfrm rot="10800000">
            <a:off x="2160" y="6488280"/>
            <a:ext cx="3027600" cy="369720"/>
          </a:xfrm>
          <a:custGeom>
            <a:avLst/>
            <a:gdLst/>
            <a:ahLst/>
            <a:rect l="l" t="t" r="r" b="b"/>
            <a:pathLst>
              <a:path w="3079129" h="375518">
                <a:moveTo>
                  <a:pt x="0" y="0"/>
                </a:moveTo>
                <a:lnTo>
                  <a:pt x="3078898" y="1924"/>
                </a:lnTo>
                <a:cubicBezTo>
                  <a:pt x="3077610" y="124732"/>
                  <a:pt x="3080026" y="252710"/>
                  <a:pt x="3078738" y="375518"/>
                </a:cubicBezTo>
                <a:lnTo>
                  <a:pt x="205109" y="3752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4" name="Рисунок 43" descr=""/>
          <p:cNvPicPr/>
          <p:nvPr/>
        </p:nvPicPr>
        <p:blipFill>
          <a:blip r:embed="rId2"/>
          <a:stretch/>
        </p:blipFill>
        <p:spPr>
          <a:xfrm>
            <a:off x="10256400" y="6569280"/>
            <a:ext cx="1316880" cy="224640"/>
          </a:xfrm>
          <a:prstGeom prst="rect">
            <a:avLst/>
          </a:prstGeom>
          <a:ln w="0">
            <a:noFill/>
          </a:ln>
        </p:spPr>
      </p:pic>
      <p:grpSp>
        <p:nvGrpSpPr>
          <p:cNvPr id="235" name="Group 23"/>
          <p:cNvGrpSpPr/>
          <p:nvPr/>
        </p:nvGrpSpPr>
        <p:grpSpPr>
          <a:xfrm>
            <a:off x="-261000" y="290520"/>
            <a:ext cx="174240" cy="1339560"/>
            <a:chOff x="-261000" y="290520"/>
            <a:chExt cx="174240" cy="1339560"/>
          </a:xfrm>
        </p:grpSpPr>
        <p:sp>
          <p:nvSpPr>
            <p:cNvPr id="236" name="Straight Connector 15"/>
            <p:cNvSpPr/>
            <p:nvPr/>
          </p:nvSpPr>
          <p:spPr>
            <a:xfrm flipH="1">
              <a:off x="-261000" y="2905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" name="Straight Connector 16"/>
            <p:cNvSpPr/>
            <p:nvPr/>
          </p:nvSpPr>
          <p:spPr>
            <a:xfrm flipH="1">
              <a:off x="-261000" y="1629720"/>
              <a:ext cx="17424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8" name="Straight Connector 30"/>
          <p:cNvSpPr/>
          <p:nvPr/>
        </p:nvSpPr>
        <p:spPr>
          <a:xfrm flipV="1">
            <a:off x="116287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Straight Connector 32"/>
          <p:cNvSpPr/>
          <p:nvPr/>
        </p:nvSpPr>
        <p:spPr>
          <a:xfrm flipV="1">
            <a:off x="56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Straight Connector 33"/>
          <p:cNvSpPr/>
          <p:nvPr/>
        </p:nvSpPr>
        <p:spPr>
          <a:xfrm flipV="1">
            <a:off x="76708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Straight Connector 34"/>
          <p:cNvSpPr/>
          <p:nvPr/>
        </p:nvSpPr>
        <p:spPr>
          <a:xfrm flipV="1">
            <a:off x="743868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Straight Connector 35"/>
          <p:cNvSpPr/>
          <p:nvPr/>
        </p:nvSpPr>
        <p:spPr>
          <a:xfrm flipV="1">
            <a:off x="62103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Straight Connector 36"/>
          <p:cNvSpPr/>
          <p:nvPr/>
        </p:nvSpPr>
        <p:spPr>
          <a:xfrm flipV="1">
            <a:off x="597816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Straight Connector 37"/>
          <p:cNvSpPr/>
          <p:nvPr/>
        </p:nvSpPr>
        <p:spPr>
          <a:xfrm flipV="1">
            <a:off x="47581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Straight Connector 38"/>
          <p:cNvSpPr/>
          <p:nvPr/>
        </p:nvSpPr>
        <p:spPr>
          <a:xfrm flipV="1">
            <a:off x="4525920" y="-241920"/>
            <a:ext cx="360" cy="130680"/>
          </a:xfrm>
          <a:prstGeom prst="line">
            <a:avLst/>
          </a:prstGeom>
          <a:ln>
            <a:solidFill>
              <a:srgbClr val="ac02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6" name="Group 24"/>
          <p:cNvGrpSpPr/>
          <p:nvPr/>
        </p:nvGrpSpPr>
        <p:grpSpPr>
          <a:xfrm>
            <a:off x="12306600" y="290520"/>
            <a:ext cx="173880" cy="1339560"/>
            <a:chOff x="12306600" y="290520"/>
            <a:chExt cx="173880" cy="1339560"/>
          </a:xfrm>
        </p:grpSpPr>
        <p:sp>
          <p:nvSpPr>
            <p:cNvPr id="247" name="Straight Connector 39"/>
            <p:cNvSpPr/>
            <p:nvPr/>
          </p:nvSpPr>
          <p:spPr>
            <a:xfrm flipH="1">
              <a:off x="12306600" y="2905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" name="Straight Connector 40"/>
            <p:cNvSpPr/>
            <p:nvPr/>
          </p:nvSpPr>
          <p:spPr>
            <a:xfrm flipH="1">
              <a:off x="12306600" y="1629720"/>
              <a:ext cx="173880" cy="360"/>
            </a:xfrm>
            <a:prstGeom prst="line">
              <a:avLst/>
            </a:prstGeom>
            <a:ln>
              <a:solidFill>
                <a:srgbClr val="ac020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9" name="Page#" hidden="1"/>
          <p:cNvSpPr/>
          <p:nvPr/>
        </p:nvSpPr>
        <p:spPr>
          <a:xfrm>
            <a:off x="86040" y="6620760"/>
            <a:ext cx="505440" cy="1198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spcBef>
                <a:spcPts val="241"/>
              </a:spcBef>
              <a:buNone/>
            </a:pPr>
            <a:fld id="{BB583F58-42FE-4692-8509-1B47964D7DEA}" type="slidenum">
              <a:rPr b="1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&lt;номер&gt;</a:t>
            </a:fld>
            <a:r>
              <a:rPr b="0" lang="en-GB" sz="1050" spc="-1" strike="noStrike">
                <a:solidFill>
                  <a:srgbClr val="ffffff"/>
                </a:solidFill>
                <a:latin typeface="Verdana"/>
                <a:ea typeface="SimHei"/>
              </a:rPr>
              <a:t> </a:t>
            </a:r>
            <a:r>
              <a:rPr b="0" lang="en-GB" sz="1200" spc="-1" strike="noStrike">
                <a:solidFill>
                  <a:srgbClr val="ffffff"/>
                </a:solidFill>
                <a:latin typeface="Verdana"/>
                <a:ea typeface="SimHei"/>
              </a:rPr>
              <a:t>|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50" name="bmkFldAdditionalInfo" hidden="1"/>
          <p:cNvSpPr/>
          <p:nvPr/>
        </p:nvSpPr>
        <p:spPr>
          <a:xfrm>
            <a:off x="680040" y="6595560"/>
            <a:ext cx="4189320" cy="1450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spcBef>
                <a:spcPts val="524"/>
              </a:spcBef>
              <a:buNone/>
            </a:pPr>
            <a:r>
              <a:rPr b="0" lang="ru-RU" sz="1050" spc="-1" strike="noStrike">
                <a:solidFill>
                  <a:srgbClr val="ffffff"/>
                </a:solidFill>
                <a:latin typeface="Verdana"/>
                <a:ea typeface="SimHei"/>
              </a:rPr>
              <a:t>Тематика презентации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251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89960" cy="6855840"/>
          </a:xfrm>
          <a:prstGeom prst="rect">
            <a:avLst/>
          </a:prstGeom>
          <a:ln w="0">
            <a:noFill/>
          </a:ln>
        </p:spPr>
      </p:pic>
      <p:pic>
        <p:nvPicPr>
          <p:cNvPr id="252" name="Graphic 8" descr=""/>
          <p:cNvPicPr/>
          <p:nvPr/>
        </p:nvPicPr>
        <p:blipFill>
          <a:blip r:embed="rId4"/>
          <a:stretch/>
        </p:blipFill>
        <p:spPr>
          <a:xfrm>
            <a:off x="6692400" y="1534320"/>
            <a:ext cx="6030360" cy="4965840"/>
          </a:xfrm>
          <a:prstGeom prst="rect">
            <a:avLst/>
          </a:prstGeom>
          <a:ln w="0">
            <a:noFill/>
          </a:ln>
        </p:spPr>
      </p:pic>
      <p:sp>
        <p:nvSpPr>
          <p:cNvPr id="253" name="TextBox 9"/>
          <p:cNvSpPr/>
          <p:nvPr/>
        </p:nvSpPr>
        <p:spPr>
          <a:xfrm>
            <a:off x="3363120" y="3878280"/>
            <a:ext cx="5489280" cy="4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Verdana"/>
                <a:ea typeface="DejaVu Sans"/>
              </a:rPr>
              <a:t>конструируем </a:t>
            </a:r>
            <a:r>
              <a:rPr b="0" lang="ru-RU" sz="2400" spc="-1" strike="noStrike">
                <a:solidFill>
                  <a:srgbClr val="ffffff"/>
                </a:solidFill>
                <a:latin typeface="Verdana"/>
                <a:ea typeface="DejaVu Sans"/>
              </a:rPr>
              <a:t>будущее</a:t>
            </a:r>
            <a:r>
              <a:rPr b="0" lang="ru-RU" sz="2800" spc="-1" strike="noStrike">
                <a:solidFill>
                  <a:srgbClr val="ffffff"/>
                </a:solidFill>
                <a:latin typeface="Verdana"/>
                <a:ea typeface="DejaVu Sans"/>
              </a:rPr>
              <a:t> вместе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54" name="Graphic 10" descr=""/>
          <p:cNvPicPr/>
          <p:nvPr/>
        </p:nvPicPr>
        <p:blipFill>
          <a:blip r:embed="rId5"/>
          <a:stretch/>
        </p:blipFill>
        <p:spPr>
          <a:xfrm>
            <a:off x="3328200" y="2821680"/>
            <a:ext cx="5371920" cy="921960"/>
          </a:xfrm>
          <a:prstGeom prst="rect">
            <a:avLst/>
          </a:prstGeom>
          <a:ln w="0">
            <a:noFill/>
          </a:ln>
        </p:spPr>
      </p:pic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wmf"/><Relationship Id="rId7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"/>
          <p:cNvSpPr/>
          <p:nvPr/>
        </p:nvSpPr>
        <p:spPr>
          <a:xfrm>
            <a:off x="360000" y="180000"/>
            <a:ext cx="11518560" cy="3058560"/>
          </a:xfrm>
          <a:prstGeom prst="rect">
            <a:avLst/>
          </a:prstGeom>
          <a:solidFill>
            <a:srgbClr val="c0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94" name="Picture Placeholder 2" descr=""/>
          <p:cNvPicPr/>
          <p:nvPr/>
        </p:nvPicPr>
        <p:blipFill>
          <a:blip r:embed="rId1">
            <a:alphaModFix amt="0"/>
          </a:blip>
          <a:stretch/>
        </p:blipFill>
        <p:spPr>
          <a:xfrm>
            <a:off x="6480" y="0"/>
            <a:ext cx="12189960" cy="6855840"/>
          </a:xfrm>
          <a:prstGeom prst="rect">
            <a:avLst/>
          </a:prstGeom>
          <a:ln w="0">
            <a:noFill/>
          </a:ln>
        </p:spPr>
      </p:pic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44240" y="1980000"/>
            <a:ext cx="11254320" cy="115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Сервисная политика</a:t>
            </a:r>
            <a:br>
              <a:rPr sz="4400"/>
            </a:br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по коммерческой автоматике «до 100 у.е.»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96" name="Рисунок 21" descr=""/>
          <p:cNvPicPr/>
          <p:nvPr/>
        </p:nvPicPr>
        <p:blipFill>
          <a:blip r:embed="rId2"/>
          <a:stretch/>
        </p:blipFill>
        <p:spPr>
          <a:xfrm>
            <a:off x="8938440" y="455760"/>
            <a:ext cx="2430360" cy="41256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2" descr=""/>
          <p:cNvPicPr/>
          <p:nvPr/>
        </p:nvPicPr>
        <p:blipFill>
          <a:blip r:embed="rId3"/>
          <a:srcRect l="0" t="0" r="78095" b="0"/>
          <a:stretch/>
        </p:blipFill>
        <p:spPr>
          <a:xfrm>
            <a:off x="9360000" y="3902040"/>
            <a:ext cx="2190240" cy="1919880"/>
          </a:xfrm>
          <a:prstGeom prst="rect">
            <a:avLst/>
          </a:prstGeom>
          <a:ln w="0">
            <a:noFill/>
          </a:ln>
        </p:spPr>
      </p:pic>
      <p:pic>
        <p:nvPicPr>
          <p:cNvPr id="298" name="Рисунок 5" descr=""/>
          <p:cNvPicPr/>
          <p:nvPr/>
        </p:nvPicPr>
        <p:blipFill>
          <a:blip r:embed="rId4"/>
          <a:stretch/>
        </p:blipFill>
        <p:spPr>
          <a:xfrm>
            <a:off x="4828320" y="3962880"/>
            <a:ext cx="2190240" cy="1828440"/>
          </a:xfrm>
          <a:prstGeom prst="rect">
            <a:avLst/>
          </a:prstGeom>
          <a:ln w="0">
            <a:noFill/>
          </a:ln>
        </p:spPr>
      </p:pic>
      <p:pic>
        <p:nvPicPr>
          <p:cNvPr id="299" name="Рисунок 6" descr="Изображение выглядит как зубчатая передача&#10;&#10;Автоматически созданное описание"/>
          <p:cNvPicPr/>
          <p:nvPr/>
        </p:nvPicPr>
        <p:blipFill>
          <a:blip r:embed="rId5"/>
          <a:stretch/>
        </p:blipFill>
        <p:spPr>
          <a:xfrm>
            <a:off x="497880" y="4140000"/>
            <a:ext cx="4180680" cy="1474560"/>
          </a:xfrm>
          <a:prstGeom prst="rect">
            <a:avLst/>
          </a:prstGeom>
          <a:ln w="0">
            <a:noFill/>
          </a:ln>
        </p:spPr>
      </p:pic>
      <p:pic>
        <p:nvPicPr>
          <p:cNvPr id="300" name="Рисунок 321" descr=""/>
          <p:cNvPicPr/>
          <p:nvPr/>
        </p:nvPicPr>
        <p:blipFill>
          <a:blip r:embed="rId6"/>
          <a:stretch/>
        </p:blipFill>
        <p:spPr>
          <a:xfrm>
            <a:off x="7403760" y="3722040"/>
            <a:ext cx="1816920" cy="215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 Placeholder 7"/>
          <p:cNvSpPr/>
          <p:nvPr/>
        </p:nvSpPr>
        <p:spPr>
          <a:xfrm>
            <a:off x="360000" y="360000"/>
            <a:ext cx="1151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Определение стоимости оборудования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0" name="Text Placeholder 8"/>
          <p:cNvSpPr/>
          <p:nvPr/>
        </p:nvSpPr>
        <p:spPr>
          <a:xfrm>
            <a:off x="360000" y="900000"/>
            <a:ext cx="1183068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Для определения стоимости оборудования в у.е. можно использовать корзину «Ридан» по коду заказа оборудования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Корзину можно найти на нашем сайте в разделе «Холодильная техника» по ссылке: https://ridan.ru/sales/cart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421920" y="1440000"/>
            <a:ext cx="11457360" cy="433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 Placeholder 11"/>
          <p:cNvSpPr/>
          <p:nvPr/>
        </p:nvSpPr>
        <p:spPr>
          <a:xfrm>
            <a:off x="360000" y="180000"/>
            <a:ext cx="575856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Дата производства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3" name="Text Placeholder 13"/>
          <p:cNvSpPr/>
          <p:nvPr/>
        </p:nvSpPr>
        <p:spPr>
          <a:xfrm>
            <a:off x="360000" y="540000"/>
            <a:ext cx="1183068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Не менее важным фактором является определение наличия гарантийного периода.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Для оборудования компании Ридан в основном гарантийным периодом является значение 18 месяцев с даты производства или 12 месяцев с даты продажи нашему официальному партнеру.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В будущем будет предоставлена общая база по всему оборудованию производства Ридан, где будет подробно описано, где можно найти дату производства и как ее расшифровать на всей линейке оборудования нашего производства.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8092080" y="2340360"/>
            <a:ext cx="3733200" cy="3238560"/>
          </a:xfrm>
          <a:prstGeom prst="rect">
            <a:avLst/>
          </a:prstGeom>
          <a:ln w="0">
            <a:noFill/>
          </a:ln>
        </p:spPr>
      </p:pic>
      <p:pic>
        <p:nvPicPr>
          <p:cNvPr id="325" name="" descr=""/>
          <p:cNvPicPr/>
          <p:nvPr/>
        </p:nvPicPr>
        <p:blipFill>
          <a:blip r:embed="rId2"/>
          <a:stretch/>
        </p:blipFill>
        <p:spPr>
          <a:xfrm>
            <a:off x="540000" y="3915720"/>
            <a:ext cx="1779840" cy="2022840"/>
          </a:xfrm>
          <a:prstGeom prst="rect">
            <a:avLst/>
          </a:prstGeom>
          <a:ln w="0">
            <a:noFill/>
          </a:ln>
        </p:spPr>
      </p:pic>
      <p:sp>
        <p:nvSpPr>
          <p:cNvPr id="326" name="Text Placeholder 17"/>
          <p:cNvSpPr/>
          <p:nvPr/>
        </p:nvSpPr>
        <p:spPr>
          <a:xfrm>
            <a:off x="1980000" y="4140000"/>
            <a:ext cx="593064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c00000"/>
                </a:solidFill>
                <a:latin typeface="Verdana"/>
                <a:ea typeface="Verdana"/>
              </a:rPr>
              <a:t>Важно!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На данный момент маркировка даты производства есть не на всей линейке оборудования. В будущих поставках этот вопрос будет исправлен.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Если на оборудовании нет маркировки даты производства то гарантия на него распространяется до конца 2024 года.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 Placeholder 12"/>
          <p:cNvSpPr/>
          <p:nvPr/>
        </p:nvSpPr>
        <p:spPr>
          <a:xfrm>
            <a:off x="180000" y="180000"/>
            <a:ext cx="701964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Отсутствие внешней деформации оборудования и признаков некачественного монтажа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8" name="Text Placeholder 18"/>
          <p:cNvSpPr/>
          <p:nvPr/>
        </p:nvSpPr>
        <p:spPr>
          <a:xfrm>
            <a:off x="227880" y="900000"/>
            <a:ext cx="1165068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329" name="Text Placeholder 19"/>
          <p:cNvSpPr/>
          <p:nvPr/>
        </p:nvSpPr>
        <p:spPr>
          <a:xfrm>
            <a:off x="360000" y="734760"/>
            <a:ext cx="11158560" cy="53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При сдаче неработающего оборудования внешний вид должен быть в нормальном состоянии без видимых внешний деформаций, а также следов неправильного монтажа и эксплуатации, которые могут послужить причиной выхода из строя.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К этому можно отнести: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Следы от ударов;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Обгоревший корпус или этикетка;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Следы короткого замыкания и т.д.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 Placeholder 16"/>
          <p:cNvSpPr/>
          <p:nvPr/>
        </p:nvSpPr>
        <p:spPr>
          <a:xfrm>
            <a:off x="180000" y="180000"/>
            <a:ext cx="1007964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Примеры внешнего вида оборудования, не подлежащего замене!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1" name="Text Placeholder 21"/>
          <p:cNvSpPr/>
          <p:nvPr/>
        </p:nvSpPr>
        <p:spPr>
          <a:xfrm>
            <a:off x="360000" y="900000"/>
            <a:ext cx="1061856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1"/>
          <a:stretch/>
        </p:blipFill>
        <p:spPr>
          <a:xfrm>
            <a:off x="540000" y="3417480"/>
            <a:ext cx="2519280" cy="2701800"/>
          </a:xfrm>
          <a:prstGeom prst="rect">
            <a:avLst/>
          </a:prstGeom>
          <a:ln w="0">
            <a:noFill/>
          </a:ln>
        </p:spPr>
      </p:pic>
      <p:pic>
        <p:nvPicPr>
          <p:cNvPr id="333" name="" descr=""/>
          <p:cNvPicPr/>
          <p:nvPr/>
        </p:nvPicPr>
        <p:blipFill>
          <a:blip r:embed="rId2"/>
          <a:stretch/>
        </p:blipFill>
        <p:spPr>
          <a:xfrm>
            <a:off x="3240000" y="970200"/>
            <a:ext cx="3415680" cy="5149080"/>
          </a:xfrm>
          <a:prstGeom prst="rect">
            <a:avLst/>
          </a:prstGeom>
          <a:ln w="0">
            <a:noFill/>
          </a:ln>
        </p:spPr>
      </p:pic>
      <p:pic>
        <p:nvPicPr>
          <p:cNvPr id="334" name="" descr=""/>
          <p:cNvPicPr/>
          <p:nvPr/>
        </p:nvPicPr>
        <p:blipFill>
          <a:blip r:embed="rId3"/>
          <a:stretch/>
        </p:blipFill>
        <p:spPr>
          <a:xfrm rot="5397600">
            <a:off x="8397720" y="3059640"/>
            <a:ext cx="1565280" cy="4318200"/>
          </a:xfrm>
          <a:prstGeom prst="rect">
            <a:avLst/>
          </a:prstGeom>
          <a:ln w="0">
            <a:noFill/>
          </a:ln>
        </p:spPr>
      </p:pic>
      <p:pic>
        <p:nvPicPr>
          <p:cNvPr id="335" name="" descr=""/>
          <p:cNvPicPr/>
          <p:nvPr/>
        </p:nvPicPr>
        <p:blipFill>
          <a:blip r:embed="rId4"/>
          <a:stretch/>
        </p:blipFill>
        <p:spPr>
          <a:xfrm>
            <a:off x="6967440" y="1080000"/>
            <a:ext cx="4371840" cy="3265200"/>
          </a:xfrm>
          <a:prstGeom prst="rect">
            <a:avLst/>
          </a:prstGeom>
          <a:ln w="0">
            <a:noFill/>
          </a:ln>
        </p:spPr>
      </p:pic>
      <p:pic>
        <p:nvPicPr>
          <p:cNvPr id="336" name="" descr=""/>
          <p:cNvPicPr/>
          <p:nvPr/>
        </p:nvPicPr>
        <p:blipFill>
          <a:blip r:embed="rId5"/>
          <a:stretch/>
        </p:blipFill>
        <p:spPr>
          <a:xfrm>
            <a:off x="587520" y="720000"/>
            <a:ext cx="2471760" cy="257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60880" y="2356920"/>
            <a:ext cx="11074320" cy="115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Передача оборудования и информации представителю компании Ридан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338" name="Рисунок 3" descr=""/>
          <p:cNvPicPr/>
          <p:nvPr/>
        </p:nvPicPr>
        <p:blipFill>
          <a:blip r:embed="rId1"/>
          <a:stretch/>
        </p:blipFill>
        <p:spPr>
          <a:xfrm>
            <a:off x="8938800" y="455760"/>
            <a:ext cx="2430360" cy="41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 Placeholder 20"/>
          <p:cNvSpPr/>
          <p:nvPr/>
        </p:nvSpPr>
        <p:spPr>
          <a:xfrm>
            <a:off x="180000" y="180000"/>
            <a:ext cx="1151856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Сбор оборудования, хранение и сбор информации по нему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0" name="Text Placeholder 22"/>
          <p:cNvSpPr/>
          <p:nvPr/>
        </p:nvSpPr>
        <p:spPr>
          <a:xfrm>
            <a:off x="180000" y="720000"/>
            <a:ext cx="1133856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Оборудование, которое будет заменено, необходимо отправить на склад компании Ридан в Лешково.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Адрес: Московская область, город Истра, деревня Лешково, 217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Доставка до нашего склада осуществляется за счет клиента.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Региональному представителю компании Ридан в Вашем регионе необходимо будет отправить электронную таблицу с описанием оборудования, кода заказа, количества и краткого описания проблемы (если известно).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Рекомендуем с нашей стороны передавать оборудование 1 раз в месяц или квартал для избежания вопросов по гарантийному периоду.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Оборудование будет компенсировано в рамках ближайших отправки на центральный склад.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По договоренности оборудование можно включить в доставку заказа до необходимого склада.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41" name="" descr=""/>
          <p:cNvPicPr/>
          <p:nvPr/>
        </p:nvPicPr>
        <p:blipFill>
          <a:blip r:embed="rId1"/>
          <a:stretch/>
        </p:blipFill>
        <p:spPr>
          <a:xfrm>
            <a:off x="286560" y="3027240"/>
            <a:ext cx="10152000" cy="111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 Placeholder 23"/>
          <p:cNvSpPr/>
          <p:nvPr/>
        </p:nvSpPr>
        <p:spPr>
          <a:xfrm>
            <a:off x="180000" y="180000"/>
            <a:ext cx="1151856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Отправка оборудования на склад Ридан в Лешково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3" name="Text Placeholder 24"/>
          <p:cNvSpPr/>
          <p:nvPr/>
        </p:nvSpPr>
        <p:spPr>
          <a:xfrm>
            <a:off x="180000" y="1040760"/>
            <a:ext cx="11158560" cy="47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Чтобы не возникало путаницы и оборудование не было потеряно, на упаковочной коробке, в которой будет храниться отправленное оборудование, просьба оставлять следующие данные: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44" name="" descr=""/>
          <p:cNvPicPr/>
          <p:nvPr/>
        </p:nvPicPr>
        <p:blipFill>
          <a:blip r:embed="rId1"/>
          <a:stretch/>
        </p:blipFill>
        <p:spPr>
          <a:xfrm>
            <a:off x="1800000" y="1980000"/>
            <a:ext cx="8098560" cy="232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60880" y="2356920"/>
            <a:ext cx="11074320" cy="115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Общая информация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302" name="Рисунок 1" descr=""/>
          <p:cNvPicPr/>
          <p:nvPr/>
        </p:nvPicPr>
        <p:blipFill>
          <a:blip r:embed="rId1"/>
          <a:stretch/>
        </p:blipFill>
        <p:spPr>
          <a:xfrm>
            <a:off x="8938800" y="455760"/>
            <a:ext cx="2430360" cy="41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" descr=""/>
          <p:cNvPicPr/>
          <p:nvPr/>
        </p:nvPicPr>
        <p:blipFill>
          <a:blip r:embed="rId1"/>
          <a:stretch/>
        </p:blipFill>
        <p:spPr>
          <a:xfrm>
            <a:off x="8436240" y="540000"/>
            <a:ext cx="3082320" cy="2518560"/>
          </a:xfrm>
          <a:prstGeom prst="rect">
            <a:avLst/>
          </a:prstGeom>
          <a:ln w="0">
            <a:noFill/>
          </a:ln>
        </p:spPr>
      </p:pic>
      <p:sp>
        <p:nvSpPr>
          <p:cNvPr id="304" name="Text Placeholder 4"/>
          <p:cNvSpPr/>
          <p:nvPr/>
        </p:nvSpPr>
        <p:spPr>
          <a:xfrm>
            <a:off x="360000" y="360000"/>
            <a:ext cx="845856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c00000"/>
                </a:solidFill>
                <a:latin typeface="Verdana"/>
                <a:ea typeface="Verdana"/>
              </a:rPr>
              <a:t>Сервисная политика «до 100 у.е.»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Сервисная политика </a:t>
            </a:r>
            <a:r>
              <a:rPr b="1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«до 100 у.е.»</a:t>
            </a: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 предназначена для того, чтобы любой наш клиент мог получить быструю и своевременную замену оборудования со склада наших партнеров, которое по какой-либо причине вышло из строя.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Вам не нужно будет ждать решения с стороны Ридан, что позволит сэкономить время.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Замена предоставляется бесплатно, даже если в будущем окажется, что причина выхода из строя не относится к заводскому браку.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2"/>
          <a:stretch/>
        </p:blipFill>
        <p:spPr>
          <a:xfrm>
            <a:off x="378720" y="4140000"/>
            <a:ext cx="1779840" cy="2022840"/>
          </a:xfrm>
          <a:prstGeom prst="rect">
            <a:avLst/>
          </a:prstGeom>
          <a:ln w="0">
            <a:noFill/>
          </a:ln>
        </p:spPr>
      </p:pic>
      <p:sp>
        <p:nvSpPr>
          <p:cNvPr id="306" name="Text Placeholder 5"/>
          <p:cNvSpPr/>
          <p:nvPr/>
        </p:nvSpPr>
        <p:spPr>
          <a:xfrm>
            <a:off x="2160000" y="4680000"/>
            <a:ext cx="8998560" cy="12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c00000"/>
                </a:solidFill>
                <a:latin typeface="Verdana"/>
                <a:ea typeface="Verdana"/>
              </a:rPr>
              <a:t>Важно!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Оборудование, замененное по сервисной политике «до 100 у.е.», не является оборудованием с заводским браком.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Меняется только само оборудование без возмещения дополнительных расходов.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 Placeholder 1"/>
          <p:cNvSpPr/>
          <p:nvPr/>
        </p:nvSpPr>
        <p:spPr>
          <a:xfrm>
            <a:off x="171360" y="93240"/>
            <a:ext cx="11878560" cy="59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50000"/>
              </a:lnSpc>
              <a:buNone/>
            </a:pPr>
            <a:r>
              <a:rPr b="1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Кто может получить бесплатную замену?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Любой клиент, купивший оборудование у официальных дистрибьюторов ООО «Ридан Трейд»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r>
              <a:rPr b="1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К кому необходимо обращаться для получения замены?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К официальному дистрибьютору ООО «Ридан Трейд»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r>
              <a:rPr b="1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Обязательно ли наличие оборудования для предоставления замены или можно предоставить фотографии, видео?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Для предоставления замены необходимо в обязательном порядке сдать вышедшее из строя оборудования для дальнейшей его передачи представителю компании ООО «Ридан Трейд».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r>
              <a:rPr b="1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Нужно ли подтверждение от представителя ООО «Ридан Трейд» для предоставления замены?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Если соблюдены все условия, то подтверждение не требуется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Placeholder 25"/>
          <p:cNvSpPr/>
          <p:nvPr/>
        </p:nvSpPr>
        <p:spPr>
          <a:xfrm>
            <a:off x="180000" y="360000"/>
            <a:ext cx="827856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Официальные дистрибьюторы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9" name="Text Placeholder 26"/>
          <p:cNvSpPr/>
          <p:nvPr/>
        </p:nvSpPr>
        <p:spPr>
          <a:xfrm>
            <a:off x="360000" y="720360"/>
            <a:ext cx="1133856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ООО «Фармина»;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ООО «Комплект Айс»;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ООО «Адлан-Т»;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ООО «Рефком»;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ООО «Хладотехника»;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ООО «Трейд Групп»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 Placeholder 14"/>
          <p:cNvSpPr/>
          <p:nvPr/>
        </p:nvSpPr>
        <p:spPr>
          <a:xfrm>
            <a:off x="360000" y="360000"/>
            <a:ext cx="1061856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Обратная связь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Нам очень важна обратная связь от Вас, так как любая предоставленная информация по неработающему оборудованию поможет в будущем улучшить, проработать и модифицировать оборудование.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Будем признательны за предоставление следующей информации: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11" name="" descr=""/>
          <p:cNvPicPr/>
          <p:nvPr/>
        </p:nvPicPr>
        <p:blipFill>
          <a:blip r:embed="rId1"/>
          <a:stretch/>
        </p:blipFill>
        <p:spPr>
          <a:xfrm>
            <a:off x="4335480" y="2257920"/>
            <a:ext cx="7003080" cy="3500640"/>
          </a:xfrm>
          <a:prstGeom prst="rect">
            <a:avLst/>
          </a:prstGeom>
          <a:ln w="0">
            <a:noFill/>
          </a:ln>
        </p:spPr>
      </p:pic>
      <p:sp>
        <p:nvSpPr>
          <p:cNvPr id="312" name="Text Placeholder 15"/>
          <p:cNvSpPr/>
          <p:nvPr/>
        </p:nvSpPr>
        <p:spPr>
          <a:xfrm>
            <a:off x="360000" y="1620000"/>
            <a:ext cx="341856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Краткое описание проблемы;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Фотографии (если есть);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Видео (если есть).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60880" y="2356920"/>
            <a:ext cx="11074320" cy="115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Условия для замены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314" name="Рисунок 4" descr=""/>
          <p:cNvPicPr/>
          <p:nvPr/>
        </p:nvPicPr>
        <p:blipFill>
          <a:blip r:embed="rId1"/>
          <a:stretch/>
        </p:blipFill>
        <p:spPr>
          <a:xfrm>
            <a:off x="8938800" y="455760"/>
            <a:ext cx="2430360" cy="41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Placeholder 3"/>
          <p:cNvSpPr/>
          <p:nvPr/>
        </p:nvSpPr>
        <p:spPr>
          <a:xfrm>
            <a:off x="360000" y="360000"/>
            <a:ext cx="1133856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Замена производится только при соблюдении следующих обязательных условий:</a:t>
            </a:r>
            <a:endParaRPr b="0" lang="ru-RU" sz="18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Оборудование входит в список изделий, подлежащих замене;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Стоимость Оборудования составляет менее 100 у.е. (включая НДС) в соответствии с Прайс-листом ООО «Ридан Трейд» на дату обращения клиенту;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Прошло менее 18 месяцев с даты производства заменяемого оборудования и 12 месяцев с даты продажи;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Отсутствует внешняя деформация оборудования и признаки некачественного монтажа.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Рисунок 322" descr=""/>
          <p:cNvPicPr/>
          <p:nvPr/>
        </p:nvPicPr>
        <p:blipFill>
          <a:blip r:embed="rId1"/>
          <a:stretch/>
        </p:blipFill>
        <p:spPr>
          <a:xfrm>
            <a:off x="5400000" y="850680"/>
            <a:ext cx="6478560" cy="4893120"/>
          </a:xfrm>
          <a:prstGeom prst="rect">
            <a:avLst/>
          </a:prstGeom>
          <a:ln w="0">
            <a:noFill/>
          </a:ln>
        </p:spPr>
      </p:pic>
      <p:sp>
        <p:nvSpPr>
          <p:cNvPr id="317" name="Text Placeholder 2"/>
          <p:cNvSpPr/>
          <p:nvPr/>
        </p:nvSpPr>
        <p:spPr>
          <a:xfrm>
            <a:off x="360000" y="554760"/>
            <a:ext cx="7546320" cy="53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Терморегулирующие клапаны </a:t>
            </a: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T2/TE2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ETS 6 с катушками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Электромагнитные клапаны</a:t>
            </a: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 EVR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Катушки для электромагнитных клапанов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Фильтры DCL, DML, DFL, DFL_TW, DGL, DAS, DSF, DCR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Запорные клапаны </a:t>
            </a: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GBC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Смотровые стекла</a:t>
            </a: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 SGP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Обратные клапаны</a:t>
            </a: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 NRV</a:t>
            </a:r>
            <a:r>
              <a:rPr b="0" lang="ru-RU" sz="1400" spc="-1" strike="noStrike">
                <a:solidFill>
                  <a:srgbClr val="575756"/>
                </a:solidFill>
                <a:latin typeface="Verdana"/>
                <a:ea typeface="Verdana"/>
              </a:rPr>
              <a:t>, </a:t>
            </a: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NRVH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Реле давления KP, ACB</a:t>
            </a:r>
            <a:endParaRPr b="0" lang="ru-RU" sz="1400" spc="-1" strike="noStrike">
              <a:latin typeface="Arial"/>
            </a:endParaRPr>
          </a:p>
          <a:p>
            <a:pPr marL="182520" indent="-182520">
              <a:lnSpc>
                <a:spcPct val="250000"/>
              </a:lnSpc>
              <a:buClr>
                <a:srgbClr val="b6000f"/>
              </a:buClr>
              <a:buFont typeface="Verdana"/>
              <a:buChar char="•"/>
            </a:pPr>
            <a:r>
              <a:rPr b="0" lang="en-US" sz="1400" spc="-1" strike="noStrike">
                <a:solidFill>
                  <a:srgbClr val="575756"/>
                </a:solidFill>
                <a:latin typeface="Verdana"/>
                <a:ea typeface="Verdana"/>
              </a:rPr>
              <a:t>Реле перепада давления MP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18" name="Text Placeholder 6"/>
          <p:cNvSpPr/>
          <p:nvPr/>
        </p:nvSpPr>
        <p:spPr>
          <a:xfrm>
            <a:off x="360000" y="360000"/>
            <a:ext cx="1151856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575756"/>
                </a:solidFill>
                <a:latin typeface="Verdana"/>
                <a:ea typeface="Verdana"/>
              </a:rPr>
              <a:t>Перечень оборудования, входящего в сервисную политику «до 100 у.е.»: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8786"/>
      </a:dk2>
      <a:lt2>
        <a:srgbClr val="b4bcc3"/>
      </a:lt2>
      <a:accent1>
        <a:srgbClr val="ac070c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8786"/>
      </a:dk2>
      <a:lt2>
        <a:srgbClr val="b4bcc3"/>
      </a:lt2>
      <a:accent1>
        <a:srgbClr val="ac070c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8786"/>
      </a:dk2>
      <a:lt2>
        <a:srgbClr val="b4bcc3"/>
      </a:lt2>
      <a:accent1>
        <a:srgbClr val="ac070c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8786"/>
      </a:dk2>
      <a:lt2>
        <a:srgbClr val="b4bcc3"/>
      </a:lt2>
      <a:accent1>
        <a:srgbClr val="ac070c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8786"/>
      </a:dk2>
      <a:lt2>
        <a:srgbClr val="b4bcc3"/>
      </a:lt2>
      <a:accent1>
        <a:srgbClr val="ac070c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118776CD5744B97DC71136A3EE998" ma:contentTypeVersion="4" ma:contentTypeDescription="Create a new document." ma:contentTypeScope="" ma:versionID="3c09561f7eb45be272db99e10ecf59ca">
  <xsd:schema xmlns:xsd="http://www.w3.org/2001/XMLSchema" xmlns:xs="http://www.w3.org/2001/XMLSchema" xmlns:p="http://schemas.microsoft.com/office/2006/metadata/properties" xmlns:ns2="8c554952-64c7-445f-88c9-9132b5df17ca" xmlns:ns3="9642861f-c3d9-47e7-bbaf-09f0941794f1" targetNamespace="http://schemas.microsoft.com/office/2006/metadata/properties" ma:root="true" ma:fieldsID="6bec8eb7d6cd0dfccc044d8f2601944f" ns2:_="" ns3:_="">
    <xsd:import namespace="8c554952-64c7-445f-88c9-9132b5df17ca"/>
    <xsd:import namespace="9642861f-c3d9-47e7-bbaf-09f0941794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54952-64c7-445f-88c9-9132b5df1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2861f-c3d9-47e7-bbaf-09f0941794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D02104-679C-4895-A734-0D208BE325B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1f06989b-03d3-474c-9c86-8876cf4d5384"/>
    <ds:schemaRef ds:uri="ebccfae6-b47b-4f0e-9ab4-792c07a1ec1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F94EB9-5AF5-4D16-9AE4-C55A3B1C6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54952-64c7-445f-88c9-9132b5df17ca"/>
    <ds:schemaRef ds:uri="9642861f-c3d9-47e7-bbaf-09f0941794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85BBC9-FFCE-43FD-8216-6E96640845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Danfoss</Template>
  <TotalTime>401</TotalTime>
  <Application>LibreOffice/7.3.5.2$Windows_X86_64 LibreOffice_project/184fe81b8c8c30d8b5082578aee2fed2ea847c01</Application>
  <AppVersion>15.0000</AppVersion>
  <Words>30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2022-04-13T12:23:30Z</dcterms:created>
  <dc:creator>Irina Minaeva</dc:creator>
  <dc:description/>
  <dc:language>ru-RU</dc:language>
  <cp:lastModifiedBy/>
  <dcterms:modified xsi:type="dcterms:W3CDTF">2023-10-23T09:52:55Z</dcterms:modified>
  <cp:revision>75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0x010100FE8118776CD5744B97DC71136A3EE998</vt:lpwstr>
  </property>
  <property fmtid="{D5CDD505-2E9C-101B-9397-08002B2CF9AE}" pid="3" name="Created by:">
    <vt:lpwstr>www.skabelondesign.dk</vt:lpwstr>
  </property>
  <property fmtid="{D5CDD505-2E9C-101B-9397-08002B2CF9AE}" pid="4" name="MSIP_Label_8d6a82de-332f-43b8-a8a7-1928fd67507f_ActionId">
    <vt:lpwstr>ef3942e3-66c8-4332-8333-0000b275f5d8</vt:lpwstr>
  </property>
  <property fmtid="{D5CDD505-2E9C-101B-9397-08002B2CF9AE}" pid="5" name="MSIP_Label_8d6a82de-332f-43b8-a8a7-1928fd67507f_ContentBits">
    <vt:lpwstr>2</vt:lpwstr>
  </property>
  <property fmtid="{D5CDD505-2E9C-101B-9397-08002B2CF9AE}" pid="6" name="MSIP_Label_8d6a82de-332f-43b8-a8a7-1928fd67507f_Enabled">
    <vt:lpwstr>true</vt:lpwstr>
  </property>
  <property fmtid="{D5CDD505-2E9C-101B-9397-08002B2CF9AE}" pid="7" name="MSIP_Label_8d6a82de-332f-43b8-a8a7-1928fd67507f_Method">
    <vt:lpwstr>Standard</vt:lpwstr>
  </property>
  <property fmtid="{D5CDD505-2E9C-101B-9397-08002B2CF9AE}" pid="8" name="MSIP_Label_8d6a82de-332f-43b8-a8a7-1928fd67507f_Name">
    <vt:lpwstr>1. Business</vt:lpwstr>
  </property>
  <property fmtid="{D5CDD505-2E9C-101B-9397-08002B2CF9AE}" pid="9" name="MSIP_Label_8d6a82de-332f-43b8-a8a7-1928fd67507f_SetDate">
    <vt:lpwstr>2021-03-10T10:53:34Z</vt:lpwstr>
  </property>
  <property fmtid="{D5CDD505-2E9C-101B-9397-08002B2CF9AE}" pid="10" name="MSIP_Label_8d6a82de-332f-43b8-a8a7-1928fd67507f_SiteId">
    <vt:lpwstr>097464b8-069c-453e-9254-c17ec707310d</vt:lpwstr>
  </property>
  <property fmtid="{D5CDD505-2E9C-101B-9397-08002B2CF9AE}" pid="11" name="Order">
    <vt:r8>1700</vt:r8>
  </property>
  <property fmtid="{D5CDD505-2E9C-101B-9397-08002B2CF9AE}" pid="12" name="PresentationFormat">
    <vt:lpwstr>Широкоэкранный</vt:lpwstr>
  </property>
  <property fmtid="{D5CDD505-2E9C-101B-9397-08002B2CF9AE}" pid="13" name="Slides">
    <vt:i4>8</vt:i4>
  </property>
  <property fmtid="{D5CDD505-2E9C-101B-9397-08002B2CF9AE}" pid="14" name="TemplateUrl">
    <vt:lpwstr/>
  </property>
  <property fmtid="{D5CDD505-2E9C-101B-9397-08002B2CF9AE}" pid="15" name="xd_ProgID">
    <vt:lpwstr/>
  </property>
  <property fmtid="{D5CDD505-2E9C-101B-9397-08002B2CF9AE}" pid="16" name="xd_Signature">
    <vt:bool>0</vt:bool>
  </property>
</Properties>
</file>